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66" r:id="rId3"/>
    <p:sldId id="261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58" r:id="rId21"/>
    <p:sldId id="260" r:id="rId22"/>
    <p:sldId id="263" r:id="rId23"/>
    <p:sldId id="264" r:id="rId24"/>
    <p:sldId id="265" r:id="rId25"/>
    <p:sldId id="267" r:id="rId26"/>
    <p:sldId id="287" r:id="rId27"/>
    <p:sldId id="288" r:id="rId28"/>
    <p:sldId id="289" r:id="rId29"/>
    <p:sldId id="290" r:id="rId30"/>
    <p:sldId id="291" r:id="rId31"/>
    <p:sldId id="293" r:id="rId32"/>
    <p:sldId id="294" r:id="rId33"/>
    <p:sldId id="29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2"/>
    <p:restoredTop sz="87706"/>
  </p:normalViewPr>
  <p:slideViewPr>
    <p:cSldViewPr snapToGrid="0" snapToObjects="1">
      <p:cViewPr varScale="1">
        <p:scale>
          <a:sx n="72" d="100"/>
          <a:sy n="72" d="100"/>
        </p:scale>
        <p:origin x="11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B2592-C1F1-0A4B-9B10-ED2A139739E9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EBD2A-3E20-A94A-AD18-EB92AB314BB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6846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istributi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nditional_probability_distributi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/cat-or-dog-introduction-to-naive-bayes-c507f1a6d1a8#:~:text=Naive%20Bayes%20is%20a%20classification,algorithms%20called%20supervised%20learning%20algorithms.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Naive Bayes is a classification algorithm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complicated name to say that given an example Naive Bayes is able to assign a class to it, like putting a label on it saying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if it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sees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image of a cat or an image of a dog.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also part of a family of algorithms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the type of algorithm that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looking at examples that are properly classified. In machine learning parlance, each example is a set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i.e., attributes that describe that specific example. The set of examples the algorithm uses to learn is called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new and never seen before examples it uses to check how good it is at classifying is called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set.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which the algorithm ends up assigning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Naive Bayes is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probabilistic classifier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well. The class or label the algorithm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predict is the result of creating the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probability distribution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all the classes it is shown, and then deciding which one to assign to each example. Probabilistic classifiers look at the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conditional probability distribution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i.e., the probability of assigning a class given a specific set of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EBD2A-3E20-A94A-AD18-EB92AB314BB2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3310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Việc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tính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toán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p(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xi|c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)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phụ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thuộc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vào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loại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dữ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liệu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.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Để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ước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tính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tham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số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cho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phân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phối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của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một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đối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tượng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người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ta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phải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giả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định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một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phân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phối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hoặc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tạo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ra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một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mô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hình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phi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tham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số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cho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các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đối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tượng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của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tập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huấn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NR12"/>
              </a:rPr>
              <a:t>luyện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NR12"/>
              </a:rPr>
              <a:t>. </a:t>
            </a:r>
            <a:r>
              <a:rPr lang="vi-VN" b="0" i="0" dirty="0">
                <a:solidFill>
                  <a:srgbClr val="252525"/>
                </a:solidFill>
                <a:effectLst/>
                <a:latin typeface="Roboto"/>
              </a:rPr>
              <a:t>Các giả định về phân phối của các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Roboto"/>
              </a:rPr>
              <a:t>đặc</a:t>
            </a:r>
            <a:r>
              <a:rPr lang="en-US" b="0" i="0" dirty="0">
                <a:solidFill>
                  <a:srgbClr val="252525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Roboto"/>
              </a:rPr>
              <a:t>trưng</a:t>
            </a:r>
            <a:r>
              <a:rPr lang="en-US" b="0" i="0" dirty="0">
                <a:solidFill>
                  <a:srgbClr val="252525"/>
                </a:solidFill>
                <a:effectLst/>
                <a:latin typeface="Roboto"/>
              </a:rPr>
              <a:t> </a:t>
            </a:r>
            <a:r>
              <a:rPr lang="vi-VN" b="0" i="0" dirty="0">
                <a:solidFill>
                  <a:srgbClr val="252525"/>
                </a:solidFill>
                <a:effectLst/>
                <a:latin typeface="Roboto"/>
              </a:rPr>
              <a:t>được gọi là "mô hình sự kiện" của bộ </a:t>
            </a:r>
            <a:r>
              <a:rPr lang="en-US" b="0" i="0" dirty="0">
                <a:solidFill>
                  <a:srgbClr val="252525"/>
                </a:solidFill>
                <a:effectLst/>
                <a:latin typeface="Roboto"/>
              </a:rPr>
              <a:t>NBC</a:t>
            </a:r>
            <a:r>
              <a:rPr lang="vi-VN" b="0" i="0" dirty="0">
                <a:solidFill>
                  <a:srgbClr val="252525"/>
                </a:solidFill>
                <a:effectLst/>
                <a:latin typeface="Roboto"/>
              </a:rPr>
              <a:t>.</a:t>
            </a:r>
            <a:r>
              <a:rPr lang="en-US" b="0" i="0" dirty="0">
                <a:solidFill>
                  <a:srgbClr val="252525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Roboto"/>
              </a:rPr>
              <a:t>Có</a:t>
            </a:r>
            <a:r>
              <a:rPr lang="en-US" b="0" i="0" dirty="0">
                <a:solidFill>
                  <a:srgbClr val="252525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Roboto"/>
              </a:rPr>
              <a:t>ba</a:t>
            </a:r>
            <a:r>
              <a:rPr lang="en-US" b="0" i="0" dirty="0">
                <a:solidFill>
                  <a:srgbClr val="252525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Roboto"/>
              </a:rPr>
              <a:t>phân</a:t>
            </a:r>
            <a:r>
              <a:rPr lang="en-US" b="0" i="0" dirty="0">
                <a:solidFill>
                  <a:srgbClr val="252525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Roboto"/>
              </a:rPr>
              <a:t>phối</a:t>
            </a:r>
            <a:r>
              <a:rPr lang="en-US" b="0" i="0" dirty="0">
                <a:solidFill>
                  <a:srgbClr val="252525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Roboto"/>
              </a:rPr>
              <a:t>thường</a:t>
            </a:r>
            <a:r>
              <a:rPr lang="en-US" b="0" i="0" dirty="0">
                <a:solidFill>
                  <a:srgbClr val="252525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Roboto"/>
              </a:rPr>
              <a:t>dùng</a:t>
            </a:r>
            <a:r>
              <a:rPr lang="en-US" b="0" i="0" dirty="0">
                <a:solidFill>
                  <a:srgbClr val="252525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Roboto"/>
              </a:rPr>
              <a:t>là</a:t>
            </a:r>
            <a:r>
              <a:rPr lang="en-US" b="0" i="0" dirty="0">
                <a:solidFill>
                  <a:srgbClr val="252525"/>
                </a:solidFill>
                <a:effectLst/>
                <a:latin typeface="Roboto"/>
              </a:rPr>
              <a:t>…</a:t>
            </a:r>
            <a:endParaRPr lang="en-US" sz="1200" b="0" i="0" dirty="0">
              <a:solidFill>
                <a:srgbClr val="000000"/>
              </a:solidFill>
              <a:effectLst/>
              <a:latin typeface="VNR1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EBD2A-3E20-A94A-AD18-EB92AB314BB2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4585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Alzheimer's disease (AD) is a neurodegenerative disease and is the most common cause of dementia associated with aging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www.ncbi.nlm.nih.gov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/articles/PMC3128400/#b24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predictive analytics is the process of extracting useful information from data sets in real time. This is done to determine and predict future outcomes. Real-time predictive analytics does not precisely predict what will happen in the future; instead, it forecasts what might happen on the basis of certain "if" scenarios.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0" dirty="0"/>
              <a:t>https://</a:t>
            </a:r>
            <a:r>
              <a:rPr lang="en-US" b="0" dirty="0" err="1"/>
              <a:t>towardsdatascience.com</a:t>
            </a:r>
            <a:r>
              <a:rPr lang="en-US" b="0" dirty="0"/>
              <a:t>/covid-19-outbreak-prediction-using-machine-learning-algorithm-ce5641bd55bf</a:t>
            </a:r>
            <a:endParaRPr lang="en-V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EBD2A-3E20-A94A-AD18-EB92AB314BB2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03185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/machine-learning-multiclass-classification-with-imbalanced-data-set-29f6a177c1a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classification task with more than two classes; e.g., classify a set of images of fruits which may be oranges, apples, or pears. Multi-class classification makes the assumption that each sample is assigned to one and only one label: a fruit can be either an apple or a pear but not both at the same time.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Imbalanced dataset?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EBD2A-3E20-A94A-AD18-EB92AB314BB2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4164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Sentiment Analysis -&gt; Cusomer Service, Social Media Monitoring, Market Research</a:t>
            </a:r>
          </a:p>
          <a:p>
            <a:r>
              <a:rPr lang="en-US" dirty="0"/>
              <a:t>https://</a:t>
            </a:r>
            <a:r>
              <a:rPr lang="en-US" dirty="0" err="1"/>
              <a:t>monkeylearn.com</a:t>
            </a:r>
            <a:r>
              <a:rPr lang="en-US" dirty="0"/>
              <a:t>/sentiment-analysis/</a:t>
            </a:r>
          </a:p>
          <a:p>
            <a:r>
              <a:rPr lang="en-US" dirty="0"/>
              <a:t>https://</a:t>
            </a:r>
            <a:r>
              <a:rPr lang="en-US" dirty="0" err="1"/>
              <a:t>realpython.com</a:t>
            </a:r>
            <a:r>
              <a:rPr lang="en-US" dirty="0"/>
              <a:t>/sentiment-analysis-python/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EBD2A-3E20-A94A-AD18-EB92AB314BB2}" type="slidenum">
              <a:rPr lang="en-VN" smtClean="0"/>
              <a:t>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8155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VN" dirty="0"/>
              <a:t>ollaborative filtering: Filtering (prediction), collaborative (collecting preferences from many users)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underlying assumption of the collaborative filtering approach is that if a person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the same opinion as a person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an issue, A is more likely to have B's opinion on a different issue than that of a randomly chosen person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Collaborative_filtering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EBD2A-3E20-A94A-AD18-EB92AB314BB2}" type="slidenum">
              <a:rPr lang="en-VN" smtClean="0"/>
              <a:t>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1132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EBD2A-3E20-A94A-AD18-EB92AB314BB2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82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860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2681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8687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1442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5437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87289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5007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4290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4490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3274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8375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C2F5D1B-D00B-DC44-B735-CCF94D105010}" type="datetimeFigureOut">
              <a:rPr lang="en-VN" smtClean="0"/>
              <a:t>11/23/2020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70ADB1-B613-A14B-B130-CF0B00DE1A93}" type="slidenum">
              <a:rPr lang="en-VN" smtClean="0"/>
              <a:t>‹#›</a:t>
            </a:fld>
            <a:endParaRPr lang="en-VN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62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7.wmf"/><Relationship Id="rId3" Type="http://schemas.openxmlformats.org/officeDocument/2006/relationships/image" Target="../media/image12.png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18" Type="http://schemas.openxmlformats.org/officeDocument/2006/relationships/image" Target="../media/image52.jpg"/><Relationship Id="rId26" Type="http://schemas.openxmlformats.org/officeDocument/2006/relationships/image" Target="../media/image60.jpg"/><Relationship Id="rId3" Type="http://schemas.openxmlformats.org/officeDocument/2006/relationships/image" Target="../media/image37.jpg"/><Relationship Id="rId21" Type="http://schemas.openxmlformats.org/officeDocument/2006/relationships/image" Target="../media/image55.jp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17" Type="http://schemas.openxmlformats.org/officeDocument/2006/relationships/image" Target="../media/image51.jpg"/><Relationship Id="rId25" Type="http://schemas.openxmlformats.org/officeDocument/2006/relationships/image" Target="../media/image59.jpg"/><Relationship Id="rId2" Type="http://schemas.openxmlformats.org/officeDocument/2006/relationships/image" Target="../media/image36.jpg"/><Relationship Id="rId16" Type="http://schemas.openxmlformats.org/officeDocument/2006/relationships/image" Target="../media/image50.jpg"/><Relationship Id="rId20" Type="http://schemas.openxmlformats.org/officeDocument/2006/relationships/image" Target="../media/image54.jpg"/><Relationship Id="rId29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24" Type="http://schemas.openxmlformats.org/officeDocument/2006/relationships/image" Target="../media/image58.jpg"/><Relationship Id="rId5" Type="http://schemas.openxmlformats.org/officeDocument/2006/relationships/image" Target="../media/image39.jpg"/><Relationship Id="rId15" Type="http://schemas.openxmlformats.org/officeDocument/2006/relationships/image" Target="../media/image49.jpg"/><Relationship Id="rId23" Type="http://schemas.openxmlformats.org/officeDocument/2006/relationships/image" Target="../media/image57.jpg"/><Relationship Id="rId28" Type="http://schemas.openxmlformats.org/officeDocument/2006/relationships/image" Target="../media/image62.jpg"/><Relationship Id="rId10" Type="http://schemas.openxmlformats.org/officeDocument/2006/relationships/image" Target="../media/image44.jpg"/><Relationship Id="rId19" Type="http://schemas.openxmlformats.org/officeDocument/2006/relationships/image" Target="../media/image53.jpg"/><Relationship Id="rId31" Type="http://schemas.openxmlformats.org/officeDocument/2006/relationships/image" Target="../media/image65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image" Target="../media/image48.jpg"/><Relationship Id="rId22" Type="http://schemas.openxmlformats.org/officeDocument/2006/relationships/image" Target="../media/image56.jpg"/><Relationship Id="rId27" Type="http://schemas.openxmlformats.org/officeDocument/2006/relationships/image" Target="../media/image61.jpg"/><Relationship Id="rId30" Type="http://schemas.openxmlformats.org/officeDocument/2006/relationships/image" Target="../media/image6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66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1F1D-9F42-CC42-A884-5B87D83480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naï</a:t>
            </a:r>
            <a:r>
              <a:rPr lang="en-VN" dirty="0"/>
              <a:t>ve bayes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AC63F-7D01-EE43-A9B3-94D8DF39F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4292081" cy="742279"/>
          </a:xfrm>
        </p:spPr>
        <p:txBody>
          <a:bodyPr>
            <a:normAutofit lnSpcReduction="10000"/>
          </a:bodyPr>
          <a:lstStyle/>
          <a:p>
            <a:r>
              <a:rPr lang="en-VN" dirty="0"/>
              <a:t>Nguyen gia khiem</a:t>
            </a:r>
          </a:p>
          <a:p>
            <a:r>
              <a:rPr lang="en-VN" dirty="0"/>
              <a:t>Thai quang nguyen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12D4661-81D8-4FE9-BED0-ABC300675CE0}"/>
              </a:ext>
            </a:extLst>
          </p:cNvPr>
          <p:cNvSpPr txBox="1">
            <a:spLocks/>
          </p:cNvSpPr>
          <p:nvPr/>
        </p:nvSpPr>
        <p:spPr>
          <a:xfrm>
            <a:off x="6507126" y="5979195"/>
            <a:ext cx="4292081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 PHUC CONG THANH</a:t>
            </a:r>
            <a:endParaRPr lang="en-VN" dirty="0"/>
          </a:p>
          <a:p>
            <a:r>
              <a:rPr lang="en-US" dirty="0" err="1"/>
              <a:t>Võ</a:t>
            </a:r>
            <a:r>
              <a:rPr lang="en-US" dirty="0"/>
              <a:t> Quoc </a:t>
            </a:r>
            <a:r>
              <a:rPr lang="en-US" dirty="0" err="1"/>
              <a:t>huy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559459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gaussian </a:t>
            </a:r>
            <a:r>
              <a:rPr lang="en-US" dirty="0" err="1"/>
              <a:t>naï</a:t>
            </a:r>
            <a:r>
              <a:rPr lang="en-VN" dirty="0"/>
              <a:t>ve bayes</a:t>
            </a:r>
            <a:br>
              <a:rPr lang="en-VN" dirty="0"/>
            </a:br>
            <a:r>
              <a:rPr lang="en-V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38F3-D8C1-4444-B975-C9CD6D01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76E32-D98C-774D-B6BE-C50D166E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233" y="2852510"/>
            <a:ext cx="499153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8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gaussian </a:t>
            </a:r>
            <a:r>
              <a:rPr lang="en-US" dirty="0" err="1"/>
              <a:t>naï</a:t>
            </a:r>
            <a:r>
              <a:rPr lang="en-VN" dirty="0"/>
              <a:t>ve bayes</a:t>
            </a:r>
            <a:br>
              <a:rPr lang="en-VN" dirty="0"/>
            </a:br>
            <a:r>
              <a:rPr lang="en-V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38F3-D8C1-4444-B975-C9CD6D01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Naïve Bayes: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0BFF8-15E6-C04F-97A4-CF975B71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35" y="2727955"/>
            <a:ext cx="4991533" cy="37188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288488C-AA12-2A46-974C-7532E8438ABB}"/>
              </a:ext>
            </a:extLst>
          </p:cNvPr>
          <p:cNvGrpSpPr/>
          <p:nvPr/>
        </p:nvGrpSpPr>
        <p:grpSpPr>
          <a:xfrm>
            <a:off x="6515100" y="2593018"/>
            <a:ext cx="4838700" cy="1611447"/>
            <a:chOff x="6314998" y="2739731"/>
            <a:chExt cx="5257800" cy="175102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50AFCB52-8265-C24F-98F6-34C236ECC07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14998" y="2739731"/>
            <a:ext cx="5257800" cy="5608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7" name="Equation" r:id="rId4" imgW="1904760" imgH="203040" progId="Equation.DSMT4">
                    <p:embed/>
                  </p:oleObj>
                </mc:Choice>
                <mc:Fallback>
                  <p:oleObj name="Equation" r:id="rId4" imgW="1904760" imgH="203040" progId="Equation.DSMT4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3D566148-9C46-42D5-B083-8781A912E0A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314998" y="2739731"/>
                          <a:ext cx="5257800" cy="5608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F6349992-B93A-B140-BBD2-5D49F7C0AC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66471" y="3358380"/>
            <a:ext cx="2885291" cy="556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8" name="Equation" r:id="rId6" imgW="1054080" imgH="203040" progId="Equation.DSMT4">
                    <p:embed/>
                  </p:oleObj>
                </mc:Choice>
                <mc:Fallback>
                  <p:oleObj name="Equation" r:id="rId6" imgW="1054080" imgH="203040" progId="Equation.DSMT4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BEC49A49-198C-4339-A843-BF70DE671A9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966471" y="3358380"/>
                          <a:ext cx="2885291" cy="556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880FFE96-22B9-9442-9FD3-B9CAB5E151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67910" y="3929920"/>
            <a:ext cx="3119622" cy="560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9" name="Equation" r:id="rId8" imgW="1130040" imgH="203040" progId="Equation.DSMT4">
                    <p:embed/>
                  </p:oleObj>
                </mc:Choice>
                <mc:Fallback>
                  <p:oleObj name="Equation" r:id="rId8" imgW="1130040" imgH="203040" progId="Equation.DSMT4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C9A3278E-8E41-4303-92C6-10CE3AF331B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967910" y="3929920"/>
                          <a:ext cx="3119622" cy="5608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F0466A-C3CE-EA43-B75A-B195EFD31611}"/>
              </a:ext>
            </a:extLst>
          </p:cNvPr>
          <p:cNvGrpSpPr/>
          <p:nvPr/>
        </p:nvGrpSpPr>
        <p:grpSpPr>
          <a:xfrm>
            <a:off x="6228333" y="4587396"/>
            <a:ext cx="5125467" cy="1599213"/>
            <a:chOff x="6965243" y="4703164"/>
            <a:chExt cx="5963667" cy="1724504"/>
          </a:xfrm>
        </p:grpSpPr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D2869970-EBDA-F244-A41F-D918249634E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4744024"/>
                </p:ext>
              </p:extLst>
            </p:nvPr>
          </p:nvGraphicFramePr>
          <p:xfrm>
            <a:off x="6965243" y="4703164"/>
            <a:ext cx="5963667" cy="564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0" name="Equation" r:id="rId10" imgW="2145960" imgH="203040" progId="Equation.DSMT4">
                    <p:embed/>
                  </p:oleObj>
                </mc:Choice>
                <mc:Fallback>
                  <p:oleObj name="Equation" r:id="rId10" imgW="2145960" imgH="203040" progId="Equation.DSMT4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132F40BD-D71D-40ED-8705-D1D45D6431D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965243" y="4703164"/>
                          <a:ext cx="5963667" cy="5646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B041C9B4-A08C-0F48-99D1-0D0F8C36FD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966865" y="5283112"/>
            <a:ext cx="3281781" cy="564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1" name="Equation" r:id="rId12" imgW="1180800" imgH="203040" progId="Equation.DSMT4">
                    <p:embed/>
                  </p:oleObj>
                </mc:Choice>
                <mc:Fallback>
                  <p:oleObj name="Equation" r:id="rId12" imgW="1180800" imgH="20304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98BECFAD-922A-482B-ACDE-5790528278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8966865" y="5283112"/>
                          <a:ext cx="3281781" cy="5646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C7604B2C-0124-2243-9846-DAC7C96E9FB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2958871"/>
                </p:ext>
              </p:extLst>
            </p:nvPr>
          </p:nvGraphicFramePr>
          <p:xfrm>
            <a:off x="8966865" y="5863060"/>
            <a:ext cx="3458222" cy="564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2" name="Equation" r:id="rId14" imgW="1244520" imgH="203040" progId="Equation.DSMT4">
                    <p:embed/>
                  </p:oleObj>
                </mc:Choice>
                <mc:Fallback>
                  <p:oleObj name="Equation" r:id="rId14" imgW="1244520" imgH="20304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461EA611-6045-47B3-88FA-8E456D5107B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8966865" y="5863060"/>
                          <a:ext cx="3458222" cy="5646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5288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Illustrate </a:t>
            </a:r>
            <a:r>
              <a:rPr lang="en-US" dirty="0" err="1"/>
              <a:t>nbc</a:t>
            </a:r>
            <a:r>
              <a:rPr lang="en-US" dirty="0"/>
              <a:t> with</a:t>
            </a:r>
            <a:br>
              <a:rPr lang="en-US" dirty="0"/>
            </a:br>
            <a:r>
              <a:rPr lang="en-US" dirty="0"/>
              <a:t>multinominal naïve bayes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38F3-D8C1-4444-B975-C9CD6D01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0CB73F-99D4-E84C-9FF0-30994411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19" y="2932919"/>
            <a:ext cx="9115422" cy="27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Illustrate </a:t>
            </a:r>
            <a:r>
              <a:rPr lang="en-US" dirty="0" err="1"/>
              <a:t>nbc</a:t>
            </a:r>
            <a:r>
              <a:rPr lang="en-US" dirty="0"/>
              <a:t> with</a:t>
            </a:r>
            <a:br>
              <a:rPr lang="en-US" dirty="0"/>
            </a:br>
            <a:r>
              <a:rPr lang="en-US" dirty="0"/>
              <a:t>multinominal naïve bayes</a:t>
            </a:r>
            <a:endParaRPr lang="en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6B38F3-D8C1-4444-B975-C9CD6D014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Tính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toán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Apparatus SIL" pitchFamily="2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  <a:ea typeface="Apparatus SIL" pitchFamily="2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Apparatus SIL" pitchFamily="2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Apparatus SIL" pitchFamily="2" charset="0"/>
                      </a:rPr>
                      <m:t>) &amp; </m:t>
                    </m:r>
                    <m:r>
                      <a:rPr lang="en-US" i="1" dirty="0">
                        <a:latin typeface="Cambria Math" panose="02040503050406030204" pitchFamily="18" charset="0"/>
                        <a:ea typeface="Apparatus SIL" pitchFamily="2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  <a:ea typeface="Apparatus SIL" pitchFamily="2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Apparatus SIL" pitchFamily="2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  <a:ea typeface="Apparatus SIL" pitchFamily="2" charset="0"/>
                      </a:rPr>
                      <m:t>):</m:t>
                    </m:r>
                  </m:oMath>
                </a14:m>
                <a:endParaRPr lang="en-US" dirty="0">
                  <a:latin typeface="Apparatus SIL" pitchFamily="2" charset="0"/>
                  <a:ea typeface="Apparatus SIL" pitchFamily="2" charset="0"/>
                </a:endParaRPr>
              </a:p>
              <a:p>
                <a:endParaRPr lang="en-US" dirty="0">
                  <a:latin typeface="Apparatus SIL" pitchFamily="2" charset="0"/>
                  <a:ea typeface="Apparatus SIL" pitchFamily="2" charset="0"/>
                </a:endParaRPr>
              </a:p>
              <a:p>
                <a:endParaRPr lang="en-US" dirty="0">
                  <a:latin typeface="Apparatus SIL" pitchFamily="2" charset="0"/>
                  <a:ea typeface="Apparatus SIL" pitchFamily="2" charset="0"/>
                </a:endParaRPr>
              </a:p>
              <a:p>
                <a:endParaRPr lang="en-US" dirty="0">
                  <a:latin typeface="Apparatus SIL" pitchFamily="2" charset="0"/>
                  <a:ea typeface="Apparatus SIL" pitchFamily="2" charset="0"/>
                </a:endParaRPr>
              </a:p>
              <a:p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Vector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từ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trong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dữ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liệu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huấn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luyện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6B38F3-D8C1-4444-B975-C9CD6D014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39" t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3D9A973-E7BB-4341-8BDF-30A314BEF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412362"/>
              </p:ext>
            </p:extLst>
          </p:nvPr>
        </p:nvGraphicFramePr>
        <p:xfrm>
          <a:off x="4354722" y="2862917"/>
          <a:ext cx="2761339" cy="856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Equation" r:id="rId4" imgW="1269720" imgH="393480" progId="Equation.DSMT4">
                  <p:embed/>
                </p:oleObj>
              </mc:Choice>
              <mc:Fallback>
                <p:oleObj name="Equation" r:id="rId4" imgW="1269720" imgH="393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F0CB0E6-4108-43F0-96BB-B06318BA1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4722" y="2862917"/>
                        <a:ext cx="2761339" cy="856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F616DF6-8D9B-4A49-826F-2D7F8701B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326022"/>
              </p:ext>
            </p:extLst>
          </p:nvPr>
        </p:nvGraphicFramePr>
        <p:xfrm>
          <a:off x="1951696" y="4605895"/>
          <a:ext cx="8508148" cy="386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6" imgW="4470120" imgH="203040" progId="Equation.DSMT4">
                  <p:embed/>
                </p:oleObj>
              </mc:Choice>
              <mc:Fallback>
                <p:oleObj name="Equation" r:id="rId6" imgW="4470120" imgH="2030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A93A318-3556-40DE-96F7-47DA7635F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1696" y="4605895"/>
                        <a:ext cx="8508148" cy="386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201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Illustrate </a:t>
            </a:r>
            <a:r>
              <a:rPr lang="en-US" dirty="0" err="1"/>
              <a:t>nbc</a:t>
            </a:r>
            <a:r>
              <a:rPr lang="en-US" dirty="0"/>
              <a:t> with</a:t>
            </a:r>
            <a:br>
              <a:rPr lang="en-US" dirty="0"/>
            </a:br>
            <a:r>
              <a:rPr lang="en-US" dirty="0"/>
              <a:t>multinominal naïve bayes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38F3-D8C1-4444-B975-C9CD6D01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pparatus SIL" pitchFamily="2" charset="0"/>
                <a:ea typeface="Apparatus SIL" pitchFamily="2" charset="0"/>
              </a:rPr>
              <a:t>Pha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huấn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luyện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8548E-1DE7-704B-9C52-628F5EB9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06" y="2286001"/>
            <a:ext cx="5624047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5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Illustrate </a:t>
            </a:r>
            <a:r>
              <a:rPr lang="en-US" dirty="0" err="1"/>
              <a:t>nbc</a:t>
            </a:r>
            <a:r>
              <a:rPr lang="en-US" dirty="0"/>
              <a:t> with</a:t>
            </a:r>
            <a:br>
              <a:rPr lang="en-US" dirty="0"/>
            </a:br>
            <a:r>
              <a:rPr lang="en-US" dirty="0"/>
              <a:t>multinominal naïve bayes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38F3-D8C1-4444-B975-C9CD6D01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pparatus SIL" pitchFamily="2" charset="0"/>
                <a:ea typeface="Apparatus SIL" pitchFamily="2" charset="0"/>
              </a:rPr>
              <a:t>Pha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kiểm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tra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67DA2-4D31-AA44-B88E-F5705CAF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01" y="1874517"/>
            <a:ext cx="4015799" cy="4823641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2B43EF6-108C-0C4C-88A0-7FFC64F09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906796"/>
              </p:ext>
            </p:extLst>
          </p:nvPr>
        </p:nvGraphicFramePr>
        <p:xfrm>
          <a:off x="2041336" y="2763195"/>
          <a:ext cx="4158742" cy="1319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Equation" r:id="rId4" imgW="2641320" imgH="838080" progId="Equation.DSMT4">
                  <p:embed/>
                </p:oleObj>
              </mc:Choice>
              <mc:Fallback>
                <p:oleObj name="Equation" r:id="rId4" imgW="2641320" imgH="8380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48C96A3-3FCE-4C31-A073-8475C4190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1336" y="2763195"/>
                        <a:ext cx="4158742" cy="1319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96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scikit-learn library</a:t>
            </a:r>
            <a:endParaRPr lang="en-VN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850D6EC-65A0-0942-AD47-775A54B8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65" y="1374069"/>
            <a:ext cx="8555870" cy="492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9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A26A-08B8-3847-998E-E7A8AABD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4FFDA-1735-AE41-983A-89D56B22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874517"/>
            <a:ext cx="10178322" cy="8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1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  <a:br>
              <a:rPr lang="en-US" dirty="0"/>
            </a:br>
            <a:r>
              <a:rPr lang="en-US" dirty="0"/>
              <a:t>advantages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38F3-D8C1-4444-B975-C9CD6D01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pparatus SIL" pitchFamily="2" charset="0"/>
                <a:ea typeface="Apparatus SIL" pitchFamily="2" charset="0"/>
              </a:rPr>
              <a:t>Dễ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thực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hiện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,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dễ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sử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dụng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,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tính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toán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nhanh</a:t>
            </a:r>
            <a:endParaRPr lang="en-US" dirty="0">
              <a:latin typeface="Apparatus SIL" pitchFamily="2" charset="0"/>
              <a:ea typeface="Apparatus SIL" pitchFamily="2" charset="0"/>
            </a:endParaRPr>
          </a:p>
          <a:p>
            <a:r>
              <a:rPr lang="en-US" dirty="0" err="1">
                <a:latin typeface="Apparatus SIL" pitchFamily="2" charset="0"/>
                <a:ea typeface="Apparatus SIL" pitchFamily="2" charset="0"/>
              </a:rPr>
              <a:t>Có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thể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sử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dụng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cho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phân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loại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nhị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phân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hoặc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đa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nhãn</a:t>
            </a:r>
            <a:endParaRPr lang="en-US" dirty="0">
              <a:latin typeface="Apparatus SIL" pitchFamily="2" charset="0"/>
              <a:ea typeface="Apparatus SIL" pitchFamily="2" charset="0"/>
            </a:endParaRPr>
          </a:p>
          <a:p>
            <a:r>
              <a:rPr lang="en-US" dirty="0">
                <a:latin typeface="Apparatus SIL" pitchFamily="2" charset="0"/>
                <a:ea typeface="Apparatus SIL" pitchFamily="2" charset="0"/>
              </a:rPr>
              <a:t>Khi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mà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tính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độc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lập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của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các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đặc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trưng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được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thỏa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mãn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, NBC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được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xem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là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tốt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hơn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cả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SVM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trong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trường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hợp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dữ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liệu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đầu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vào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là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giới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hạn</a:t>
            </a:r>
            <a:endParaRPr lang="en-US" dirty="0">
              <a:latin typeface="Apparatus SIL" pitchFamily="2" charset="0"/>
              <a:ea typeface="Apparatus SIL" pitchFamily="2" charset="0"/>
            </a:endParaRPr>
          </a:p>
          <a:p>
            <a:r>
              <a:rPr lang="en-US" dirty="0">
                <a:latin typeface="Apparatus SIL" pitchFamily="2" charset="0"/>
                <a:ea typeface="Apparatus SIL" pitchFamily="2" charset="0"/>
              </a:rPr>
              <a:t>NBC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có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thể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làm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việc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với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dữ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liệu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có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một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phần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là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liên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tục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và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một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phần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rời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rạc</a:t>
            </a:r>
            <a:endParaRPr lang="en-US" dirty="0">
              <a:latin typeface="Apparatus SIL" pitchFamily="2" charset="0"/>
              <a:ea typeface="Apparatus S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39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  <a:br>
              <a:rPr lang="en-US" dirty="0"/>
            </a:br>
            <a:r>
              <a:rPr lang="en-US" dirty="0"/>
              <a:t>disadvantages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38F3-D8C1-4444-B975-C9CD6D01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pparatus SIL" pitchFamily="2" charset="0"/>
                <a:ea typeface="Apparatus SIL" pitchFamily="2" charset="0"/>
              </a:rPr>
              <a:t>Trong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các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trường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hợp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Zero Frequency,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việc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tính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toán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dẫn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đến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sai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hoàn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toàn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. Ta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có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thể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sử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dụng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một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số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kỹ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thuật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làm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mềm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như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b="1" i="1" dirty="0">
                <a:latin typeface="Apparatus SIL" pitchFamily="2" charset="0"/>
                <a:ea typeface="Apparatus SIL" pitchFamily="2" charset="0"/>
              </a:rPr>
              <a:t>Laplace Smoothing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. </a:t>
            </a:r>
          </a:p>
          <a:p>
            <a:r>
              <a:rPr lang="en-US" dirty="0" err="1">
                <a:latin typeface="Apparatus SIL" pitchFamily="2" charset="0"/>
                <a:ea typeface="Apparatus SIL" pitchFamily="2" charset="0"/>
              </a:rPr>
              <a:t>Không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thể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quyết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định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được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nhãn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nếu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xác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suất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rơi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vào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khoảng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giữa</a:t>
            </a:r>
            <a:endParaRPr lang="en-US" dirty="0">
              <a:latin typeface="Apparatus SIL" pitchFamily="2" charset="0"/>
              <a:ea typeface="Apparatus SIL" pitchFamily="2" charset="0"/>
            </a:endParaRPr>
          </a:p>
          <a:p>
            <a:r>
              <a:rPr lang="en-US" dirty="0">
                <a:latin typeface="Apparatus SIL" pitchFamily="2" charset="0"/>
                <a:ea typeface="Apparatus SIL" pitchFamily="2" charset="0"/>
              </a:rPr>
              <a:t>NBC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giả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sử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các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đặc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trưng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là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độc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lập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với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nhau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,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nhưng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trong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thực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tế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rất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hiếm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cho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trường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hợp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này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xảy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ra</a:t>
            </a:r>
          </a:p>
        </p:txBody>
      </p:sp>
    </p:spTree>
    <p:extLst>
      <p:ext uri="{BB962C8B-B14F-4D97-AF65-F5344CB8AC3E}">
        <p14:creationId xmlns:p14="http://schemas.microsoft.com/office/powerpoint/2010/main" val="136616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E3A0-F6E5-C64A-823B-0D8704D5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err="1"/>
              <a:t>naï</a:t>
            </a:r>
            <a:r>
              <a:rPr lang="en-VN" sz="5400" dirty="0"/>
              <a:t>ve bayes Classifier </a:t>
            </a:r>
            <a:br>
              <a:rPr lang="en-VN" sz="5400" dirty="0"/>
            </a:br>
            <a:r>
              <a:rPr lang="en-VN" sz="5400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469B-3F10-9345-A91E-E0B161341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2"/>
            <a:ext cx="5018493" cy="1645918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dirty="0">
                <a:latin typeface="Apparatus SIL" pitchFamily="2" charset="0"/>
                <a:ea typeface="Apparatus SIL" pitchFamily="2" charset="0"/>
              </a:rPr>
              <a:t>Classification Algorithm</a:t>
            </a:r>
            <a:endParaRPr lang="en-US" sz="2400" dirty="0">
              <a:latin typeface="Apparatus SIL" pitchFamily="2" charset="0"/>
              <a:ea typeface="Apparatus SIL" pitchFamily="2" charset="0"/>
            </a:endParaRPr>
          </a:p>
          <a:p>
            <a:pPr algn="just">
              <a:lnSpc>
                <a:spcPct val="120000"/>
              </a:lnSpc>
            </a:pPr>
            <a:r>
              <a:rPr lang="en-US" sz="2400" b="1" dirty="0">
                <a:latin typeface="Apparatus SIL" pitchFamily="2" charset="0"/>
                <a:ea typeface="Apparatus SIL" pitchFamily="2" charset="0"/>
              </a:rPr>
              <a:t>Supervised Learning Algorithm</a:t>
            </a:r>
          </a:p>
          <a:p>
            <a:pPr algn="just"/>
            <a:r>
              <a:rPr lang="en-US" sz="2400" b="1" dirty="0">
                <a:latin typeface="Apparatus SIL" pitchFamily="2" charset="0"/>
                <a:ea typeface="Apparatus SIL" pitchFamily="2" charset="0"/>
              </a:rPr>
              <a:t>Probabilistic Classifier</a:t>
            </a:r>
          </a:p>
          <a:p>
            <a:pPr marL="0" indent="0" algn="just">
              <a:buNone/>
            </a:pPr>
            <a:endParaRPr lang="en-VN" dirty="0">
              <a:latin typeface="Apparatus SIL" pitchFamily="2" charset="0"/>
              <a:ea typeface="Apparatus SIL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204E8-152F-944F-9F52-0060B676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427" y="4129357"/>
            <a:ext cx="2853146" cy="85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7F933-B24B-5E4B-A610-E7DCD1E28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706" y="4983484"/>
            <a:ext cx="5484589" cy="113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0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1B83-DE0B-2F48-9624-016D0816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5 applications of </a:t>
            </a:r>
            <a:br>
              <a:rPr lang="en-VN" dirty="0"/>
            </a:br>
            <a:r>
              <a:rPr lang="en-VN" dirty="0"/>
              <a:t>na</a:t>
            </a:r>
            <a:r>
              <a:rPr lang="en-US" dirty="0" err="1"/>
              <a:t>ï</a:t>
            </a:r>
            <a:r>
              <a:rPr lang="en-VN" dirty="0"/>
              <a:t>ve bayes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8D4F4-F777-0F4B-9E32-E1A4DD4A8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2286001"/>
            <a:ext cx="9590493" cy="3082833"/>
          </a:xfrm>
        </p:spPr>
        <p:txBody>
          <a:bodyPr>
            <a:normAutofit fontScale="92500"/>
          </a:bodyPr>
          <a:lstStyle/>
          <a:p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Dự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đoán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Real-time</a:t>
            </a:r>
            <a:endParaRPr lang="en-VN" sz="3200" b="1" i="1" dirty="0">
              <a:latin typeface="Apparatus SIL" pitchFamily="2" charset="0"/>
              <a:ea typeface="Apparatus SIL" pitchFamily="2" charset="0"/>
            </a:endParaRPr>
          </a:p>
          <a:p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Dự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đoán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đa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nhãn</a:t>
            </a:r>
            <a:endParaRPr lang="en-VN" sz="3200" b="1" i="1" dirty="0">
              <a:latin typeface="Apparatus SIL" pitchFamily="2" charset="0"/>
              <a:ea typeface="Apparatus SIL" pitchFamily="2" charset="0"/>
            </a:endParaRPr>
          </a:p>
          <a:p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Phân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loại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văn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bản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/tin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nhắn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spam/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cảm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xúc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văn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bản</a:t>
            </a:r>
            <a:endParaRPr lang="en-VN" sz="3200" b="1" i="1" dirty="0">
              <a:latin typeface="Apparatus SIL" pitchFamily="2" charset="0"/>
              <a:ea typeface="Apparatus SIL" pitchFamily="2" charset="0"/>
            </a:endParaRPr>
          </a:p>
          <a:p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Hệ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thống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đề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xuất</a:t>
            </a:r>
            <a:endParaRPr lang="en-US" sz="3200" b="1" i="1" dirty="0">
              <a:latin typeface="Apparatus SIL" pitchFamily="2" charset="0"/>
              <a:ea typeface="Apparatus SIL" pitchFamily="2" charset="0"/>
            </a:endParaRPr>
          </a:p>
          <a:p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Phân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loại</a:t>
            </a: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latin typeface="Apparatus SIL" pitchFamily="2" charset="0"/>
                <a:ea typeface="Apparatus SIL" pitchFamily="2" charset="0"/>
              </a:rPr>
              <a:t>ảnh</a:t>
            </a:r>
            <a:endParaRPr lang="en-VN" sz="3200" b="1" i="1" dirty="0">
              <a:latin typeface="Apparatus SIL" pitchFamily="2" charset="0"/>
              <a:ea typeface="Apparatus S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91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1B83-DE0B-2F48-9624-016D0816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5 applications of </a:t>
            </a:r>
            <a:br>
              <a:rPr lang="en-VN" dirty="0"/>
            </a:br>
            <a:r>
              <a:rPr lang="en-VN" dirty="0"/>
              <a:t>na</a:t>
            </a:r>
            <a:r>
              <a:rPr lang="en-US" dirty="0" err="1"/>
              <a:t>ï</a:t>
            </a:r>
            <a:r>
              <a:rPr lang="en-VN" dirty="0"/>
              <a:t>ve bayes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8D4F4-F777-0F4B-9E32-E1A4DD4A8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3325367"/>
            <a:ext cx="4234722" cy="20787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Real Time Prediction: 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As Naive Bayes is super fast, it can be used for making predictions in real time.</a:t>
            </a:r>
            <a:endParaRPr lang="en-VN" dirty="0">
              <a:latin typeface="Apparatus SIL" pitchFamily="2" charset="0"/>
              <a:ea typeface="Apparatus SIL" pitchFamily="2" charset="0"/>
            </a:endParaRPr>
          </a:p>
        </p:txBody>
      </p:sp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A22484B9-F26E-5440-AA14-30BBF0D3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991" y="2168854"/>
            <a:ext cx="6462135" cy="43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70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80B3-4F31-5242-88B5-80737BA7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033" y="365759"/>
            <a:ext cx="4245429" cy="1658985"/>
          </a:xfrm>
        </p:spPr>
        <p:txBody>
          <a:bodyPr anchor="t">
            <a:noAutofit/>
          </a:bodyPr>
          <a:lstStyle/>
          <a:p>
            <a:pPr algn="r"/>
            <a:r>
              <a:rPr lang="en-VN" sz="3600" dirty="0">
                <a:latin typeface="+mj-lt"/>
              </a:rPr>
              <a:t>5 applications of </a:t>
            </a:r>
            <a:br>
              <a:rPr lang="en-VN" sz="3600" dirty="0">
                <a:latin typeface="+mj-lt"/>
              </a:rPr>
            </a:br>
            <a:r>
              <a:rPr lang="en-VN" sz="3600" dirty="0">
                <a:latin typeface="+mj-lt"/>
              </a:rPr>
              <a:t>na</a:t>
            </a:r>
            <a:r>
              <a:rPr lang="en-US" sz="3600" dirty="0" err="1">
                <a:latin typeface="+mj-lt"/>
              </a:rPr>
              <a:t>ï</a:t>
            </a:r>
            <a:r>
              <a:rPr lang="en-VN" sz="3600" dirty="0">
                <a:latin typeface="+mj-lt"/>
              </a:rPr>
              <a:t>ve bayes algorithm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418114-1DF1-2846-9444-D5D4CD3C4690}"/>
              </a:ext>
            </a:extLst>
          </p:cNvPr>
          <p:cNvSpPr txBox="1">
            <a:spLocks/>
          </p:cNvSpPr>
          <p:nvPr/>
        </p:nvSpPr>
        <p:spPr>
          <a:xfrm>
            <a:off x="8065437" y="2974462"/>
            <a:ext cx="3722916" cy="18587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i="1" dirty="0">
                <a:solidFill>
                  <a:schemeClr val="bg1">
                    <a:lumMod val="85000"/>
                  </a:schemeClr>
                </a:solidFill>
                <a:latin typeface="Apparatus SIL" pitchFamily="2" charset="0"/>
                <a:ea typeface="Apparatus SIL" pitchFamily="2" charset="0"/>
              </a:rPr>
              <a:t>Multi-class Prediction: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pparatus SIL" pitchFamily="2" charset="0"/>
                <a:ea typeface="Apparatus SIL" pitchFamily="2" charset="0"/>
              </a:rPr>
              <a:t>This algorithm can predict the posterior probability of multiple classes of the target variable.</a:t>
            </a:r>
            <a:r>
              <a:rPr lang="en-VN" sz="2400" dirty="0">
                <a:solidFill>
                  <a:schemeClr val="bg1">
                    <a:lumMod val="85000"/>
                  </a:schemeClr>
                </a:solidFill>
                <a:latin typeface="Apparatus SIL" pitchFamily="2" charset="0"/>
                <a:ea typeface="Apparatus SIL" pitchFamily="2" charset="0"/>
              </a:rPr>
              <a:t> </a:t>
            </a:r>
          </a:p>
        </p:txBody>
      </p:sp>
      <p:pic>
        <p:nvPicPr>
          <p:cNvPr id="6" name="Picture 2" descr="Image for post">
            <a:extLst>
              <a:ext uri="{FF2B5EF4-FFF2-40B4-BE49-F238E27FC236}">
                <a16:creationId xmlns:a16="http://schemas.microsoft.com/office/drawing/2014/main" id="{DFF08E82-213D-0648-8CA7-ACC36FAB9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74" y="-362495"/>
            <a:ext cx="5055326" cy="758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458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1B83-DE0B-2F48-9624-016D0816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5 applications of </a:t>
            </a:r>
            <a:br>
              <a:rPr lang="en-VN" dirty="0"/>
            </a:br>
            <a:r>
              <a:rPr lang="en-VN" dirty="0"/>
              <a:t>na</a:t>
            </a:r>
            <a:r>
              <a:rPr lang="en-US" dirty="0" err="1"/>
              <a:t>ï</a:t>
            </a:r>
            <a:r>
              <a:rPr lang="en-VN" dirty="0"/>
              <a:t>ve bayes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8D4F4-F777-0F4B-9E32-E1A4DD4A8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37353"/>
            <a:ext cx="10306596" cy="6697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Text classification/Spam Filtering/Sentiment Analysis</a:t>
            </a:r>
            <a:endParaRPr lang="en-VN" sz="3200" dirty="0">
              <a:latin typeface="Apparatus SIL" pitchFamily="2" charset="0"/>
              <a:ea typeface="Apparatus SIL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6BE1D9-AE10-2744-B2AB-DEB1B5AA6CC8}"/>
              </a:ext>
            </a:extLst>
          </p:cNvPr>
          <p:cNvSpPr txBox="1">
            <a:spLocks/>
          </p:cNvSpPr>
          <p:nvPr/>
        </p:nvSpPr>
        <p:spPr>
          <a:xfrm>
            <a:off x="6956699" y="3088916"/>
            <a:ext cx="4929051" cy="3563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>
                <a:latin typeface="Apparatus SIL" pitchFamily="2" charset="0"/>
                <a:ea typeface="Apparatus SIL" pitchFamily="2" charset="0"/>
              </a:rPr>
              <a:t>Naive Bayes classifiers are mostly used in </a:t>
            </a:r>
            <a:r>
              <a:rPr lang="en-US" b="1" i="1" dirty="0">
                <a:latin typeface="Apparatus SIL" pitchFamily="2" charset="0"/>
                <a:ea typeface="Apparatus SIL" pitchFamily="2" charset="0"/>
              </a:rPr>
              <a:t>text classification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(due to their better results in multi-class problems and independence rule) have a higher success rate as compared to other algorithms. As a result, it is widely used in </a:t>
            </a:r>
            <a:r>
              <a:rPr lang="en-US" b="1" dirty="0">
                <a:latin typeface="Apparatus SIL" pitchFamily="2" charset="0"/>
                <a:ea typeface="Apparatus SIL" pitchFamily="2" charset="0"/>
              </a:rPr>
              <a:t>Spam filtering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(identify spam e-mail) and </a:t>
            </a:r>
            <a:r>
              <a:rPr lang="en-US" b="1" dirty="0">
                <a:latin typeface="Apparatus SIL" pitchFamily="2" charset="0"/>
                <a:ea typeface="Apparatus SIL" pitchFamily="2" charset="0"/>
              </a:rPr>
              <a:t>Sentiment Analysis 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(in social media analysis, to identify positive and negative customer sentiments)</a:t>
            </a:r>
            <a:r>
              <a:rPr lang="en-VN" dirty="0">
                <a:latin typeface="Apparatus SIL" pitchFamily="2" charset="0"/>
                <a:ea typeface="Apparatus SIL" pitchFamily="2" charset="0"/>
              </a:rPr>
              <a:t>.</a:t>
            </a:r>
          </a:p>
        </p:txBody>
      </p:sp>
      <p:pic>
        <p:nvPicPr>
          <p:cNvPr id="10242" name="Picture 2" descr="Use Sentiment Analysis With Python to Classify Movie Reviews">
            <a:extLst>
              <a:ext uri="{FF2B5EF4-FFF2-40B4-BE49-F238E27FC236}">
                <a16:creationId xmlns:a16="http://schemas.microsoft.com/office/drawing/2014/main" id="{1BF61F09-5310-D544-9D2F-08ADD1202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494" y="2869963"/>
            <a:ext cx="7113067" cy="400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112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1B83-DE0B-2F48-9624-016D0816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5 applications of </a:t>
            </a:r>
            <a:br>
              <a:rPr lang="en-VN" dirty="0"/>
            </a:br>
            <a:r>
              <a:rPr lang="en-VN" dirty="0"/>
              <a:t>na</a:t>
            </a:r>
            <a:r>
              <a:rPr lang="en-US" dirty="0" err="1"/>
              <a:t>ï</a:t>
            </a:r>
            <a:r>
              <a:rPr lang="en-VN" dirty="0"/>
              <a:t>ve bayes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8D4F4-F777-0F4B-9E32-E1A4DD4A8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979305" cy="308283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Recommendation System: 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Naive Bayes Classifier along with algorithms like </a:t>
            </a:r>
            <a:r>
              <a:rPr lang="en-US" b="1" i="1" dirty="0">
                <a:latin typeface="Apparatus SIL" pitchFamily="2" charset="0"/>
                <a:ea typeface="Apparatus SIL" pitchFamily="2" charset="0"/>
              </a:rPr>
              <a:t>Collaborative Filtering 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makes a Recommendation System that uses machine learning and data mining techniques to filter unseen information and predict whether a user would like a given resource or not.</a:t>
            </a:r>
            <a:endParaRPr lang="en-VN" sz="3600" dirty="0">
              <a:latin typeface="Apparatus SIL" pitchFamily="2" charset="0"/>
              <a:ea typeface="Apparatus SIL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9D41CB9-9351-DD4A-8BFB-07F5368F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23" y="1915129"/>
            <a:ext cx="4734377" cy="456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08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for post">
            <a:extLst>
              <a:ext uri="{FF2B5EF4-FFF2-40B4-BE49-F238E27FC236}">
                <a16:creationId xmlns:a16="http://schemas.microsoft.com/office/drawing/2014/main" id="{53C197CB-C642-4F47-A0CA-6895581F7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3" r="28687"/>
          <a:stretch/>
        </p:blipFill>
        <p:spPr bwMode="auto">
          <a:xfrm>
            <a:off x="2830558" y="78378"/>
            <a:ext cx="9043581" cy="67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11B83-DE0B-2F48-9624-016D0816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5 applications of </a:t>
            </a:r>
            <a:br>
              <a:rPr lang="en-VN" dirty="0"/>
            </a:br>
            <a:r>
              <a:rPr lang="en-VN" dirty="0"/>
              <a:t>na</a:t>
            </a:r>
            <a:r>
              <a:rPr lang="en-US" dirty="0" err="1"/>
              <a:t>ï</a:t>
            </a:r>
            <a:r>
              <a:rPr lang="en-VN" dirty="0"/>
              <a:t>ve bayes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8D4F4-F777-0F4B-9E32-E1A4DD4A8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81499"/>
            <a:ext cx="4195533" cy="7837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Image Classification</a:t>
            </a:r>
            <a:endParaRPr lang="en-VN" sz="3600" dirty="0">
              <a:latin typeface="Apparatus SIL" pitchFamily="2" charset="0"/>
              <a:ea typeface="Apparatus SIL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0F9AC-0B08-0B42-9929-646133547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119" y="2854918"/>
            <a:ext cx="4600482" cy="392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71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CC73-C650-43A7-B653-59951311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4C3B-8A8D-4642-B9CD-F7476D3E5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Directory and Library Structure</a:t>
            </a:r>
          </a:p>
          <a:p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Dataset Preparation</a:t>
            </a:r>
          </a:p>
          <a:p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Features Extraction</a:t>
            </a:r>
          </a:p>
          <a:p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Training and Test Process</a:t>
            </a:r>
          </a:p>
        </p:txBody>
      </p:sp>
    </p:spTree>
    <p:extLst>
      <p:ext uri="{BB962C8B-B14F-4D97-AF65-F5344CB8AC3E}">
        <p14:creationId xmlns:p14="http://schemas.microsoft.com/office/powerpoint/2010/main" val="2428111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D9F0-0C2F-4D08-AA11-9F24C9F2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Directory and Library Structure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96ED0-A3C1-4061-BED9-0A59583DFA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28" y="1148456"/>
            <a:ext cx="4369908" cy="550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166BF-3144-4794-AB93-93FD41891A36}"/>
              </a:ext>
            </a:extLst>
          </p:cNvPr>
          <p:cNvSpPr txBox="1"/>
          <p:nvPr/>
        </p:nvSpPr>
        <p:spPr>
          <a:xfrm>
            <a:off x="6096000" y="1541721"/>
            <a:ext cx="5814412" cy="3763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Các</a:t>
            </a:r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thư</a:t>
            </a:r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viện</a:t>
            </a:r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cần</a:t>
            </a:r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có</a:t>
            </a:r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:</a:t>
            </a:r>
          </a:p>
          <a:p>
            <a:pPr marL="22860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opencv</a:t>
            </a:r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-</a:t>
            </a:r>
            <a:r>
              <a:rPr lang="en-US" sz="3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contrib</a:t>
            </a:r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-lib (OpenCV)</a:t>
            </a:r>
          </a:p>
          <a:p>
            <a:pPr marL="22860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matplotlib</a:t>
            </a:r>
          </a:p>
          <a:p>
            <a:pPr marL="22860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h5py</a:t>
            </a:r>
          </a:p>
          <a:p>
            <a:pPr marL="22860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scikit-learn</a:t>
            </a:r>
          </a:p>
          <a:p>
            <a:pPr marL="22860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itchFamily="2" charset="0"/>
                <a:ea typeface="Apparatus SIL" pitchFamily="2" charset="0"/>
              </a:rPr>
              <a:t>mahotas</a:t>
            </a:r>
            <a:endParaRPr lang="en-US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Apparatus SIL" pitchFamily="2" charset="0"/>
              <a:ea typeface="Apparatus S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694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EBB0-C3A5-4A08-9E44-8CDDF882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66FFA-AF05-4D97-8020-29EFBE838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39" y="2384087"/>
            <a:ext cx="8393913" cy="3730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B6468-2EB2-4A9A-A479-AC83F80BE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64" y="1233495"/>
            <a:ext cx="9166061" cy="12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EBB0-C3A5-4A08-9E44-8CDDF882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3D69FC-31CA-42EB-A20D-5CBAB7FF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82" y="1398267"/>
            <a:ext cx="9525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A3ECE-86BE-4A20-88B9-7369D789B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82" y="3554734"/>
            <a:ext cx="9525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BD7EB5-B430-4E3C-B322-16AFF1FC0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82" y="4632968"/>
            <a:ext cx="9525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6514E-C5BC-4989-9C40-AB305CF4A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482" y="5711202"/>
            <a:ext cx="952500" cy="952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C7EA7C-53AA-409D-A8EC-781D5DB32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482" y="2476500"/>
            <a:ext cx="952500" cy="952500"/>
          </a:xfrm>
          <a:prstGeom prst="rect">
            <a:avLst/>
          </a:prstGeom>
        </p:spPr>
      </p:pic>
      <p:sp>
        <p:nvSpPr>
          <p:cNvPr id="20" name="Arrow: Notched Right 19">
            <a:extLst>
              <a:ext uri="{FF2B5EF4-FFF2-40B4-BE49-F238E27FC236}">
                <a16:creationId xmlns:a16="http://schemas.microsoft.com/office/drawing/2014/main" id="{5D7F7DA3-1EC3-4D37-A55F-F9E3D4CAD670}"/>
              </a:ext>
            </a:extLst>
          </p:cNvPr>
          <p:cNvSpPr/>
          <p:nvPr/>
        </p:nvSpPr>
        <p:spPr>
          <a:xfrm>
            <a:off x="2902689" y="3605682"/>
            <a:ext cx="1998920" cy="85060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A4636A-E4FF-45E0-9C34-D1A2A1908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239" y="1398267"/>
            <a:ext cx="952500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D0058D-9F34-468D-B1D2-4A734E04B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1398267"/>
            <a:ext cx="9525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077380-7339-4CE7-A5BE-B369B6C22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8932" y="1398267"/>
            <a:ext cx="952500" cy="952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975C79-3E82-47A1-8C5E-EDC53A4DAF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318" y="1398267"/>
            <a:ext cx="952500" cy="952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DDD29E-3B54-4B7E-B9C1-1EED9C572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8011" y="1398267"/>
            <a:ext cx="952500" cy="952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D66BD54-620A-4946-842D-354389949A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8261" y="3583720"/>
            <a:ext cx="952500" cy="952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4217EBF-2B62-48B3-AE3A-E1118738A0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89311" y="3583720"/>
            <a:ext cx="952500" cy="952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E90930E-A72C-423D-98E0-ACE71ED02E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0361" y="3554734"/>
            <a:ext cx="952500" cy="952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7BFFBD-3E20-43F6-AC66-BD162B117F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2031" y="3554734"/>
            <a:ext cx="952500" cy="952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E4FFE7C-ABB8-4F20-88AC-376FFFBE04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1196" y="3554734"/>
            <a:ext cx="952500" cy="952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D106E0-775A-43E7-B93E-BABE7B954C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21805" y="5703584"/>
            <a:ext cx="952500" cy="952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6ED440-7DBA-46C9-9E78-276B9261A9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91972" y="5711201"/>
            <a:ext cx="952500" cy="952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18ACD1C-E40B-4A03-93A8-311AF28AE67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60361" y="5711201"/>
            <a:ext cx="952500" cy="952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D3FDD2-7398-4606-9C6E-AE8C667D02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28318" y="5711201"/>
            <a:ext cx="952500" cy="9525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26E78-F78E-48FE-B1F3-3DC746FF10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8011" y="5711201"/>
            <a:ext cx="952500" cy="9525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512FC2A-B35B-4A93-B906-692D1B6C0B7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68932" y="4647460"/>
            <a:ext cx="952500" cy="9525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6746B4D-4E88-4756-8415-143B1F9E90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48625" y="4634213"/>
            <a:ext cx="952500" cy="9525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97103A-C7DC-446A-86B0-A0BA4C7AD0B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31196" y="4634213"/>
            <a:ext cx="952500" cy="9525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1A3A742-4C30-40F6-AF07-AE743895F2D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00923" y="4634213"/>
            <a:ext cx="952500" cy="9525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4C8A20B-9136-4A4F-9A14-1161C41A2B4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21805" y="4643652"/>
            <a:ext cx="952500" cy="9525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791A3E73-B499-43C8-95DB-72D93F3973E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489239" y="2458199"/>
            <a:ext cx="952500" cy="9525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08D63AF-AD5A-43AB-9C59-31AD50CB932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00923" y="2481816"/>
            <a:ext cx="952500" cy="9525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8A77404-1332-495F-A67A-4A22B8A0E47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867530" y="2471183"/>
            <a:ext cx="952500" cy="9525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A95E080-7F19-4DB9-9A87-53AE6E1D876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48625" y="2471183"/>
            <a:ext cx="952500" cy="9525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A5B8C05-4858-451F-BEF3-485D2783D60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91972" y="248181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1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F57D-85A7-CD44-B5D9-4828E651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Typical distributions</a:t>
            </a:r>
            <a:br>
              <a:rPr lang="en-VN" dirty="0"/>
            </a:br>
            <a:r>
              <a:rPr lang="en-VN" dirty="0"/>
              <a:t>used in NBC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0643A-B576-F349-9A91-F3362E28C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Gaussian naive Bayes </a:t>
            </a:r>
          </a:p>
          <a:p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Multinomial naive Bayes </a:t>
            </a:r>
          </a:p>
          <a:p>
            <a:r>
              <a:rPr lang="en-US" sz="3200" b="1" i="1" dirty="0">
                <a:latin typeface="Apparatus SIL" pitchFamily="2" charset="0"/>
                <a:ea typeface="Apparatus SIL" pitchFamily="2" charset="0"/>
              </a:rPr>
              <a:t>Bernoulli Naive Bayes</a:t>
            </a:r>
            <a:endParaRPr lang="en-VN" sz="3200" b="1" i="1" dirty="0">
              <a:latin typeface="Apparatus SIL" pitchFamily="2" charset="0"/>
              <a:ea typeface="Apparatus S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550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EBB0-C3A5-4A08-9E44-8CDDF882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Extraction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957A0-7F43-497A-AF5E-4E99CAAC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82" y="1398267"/>
            <a:ext cx="95250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EDF07-4E1A-4D6B-A1D1-7D5271FD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82" y="3554734"/>
            <a:ext cx="9525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DB130-2003-4AC0-99B4-85F0E6CD7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82" y="4632968"/>
            <a:ext cx="952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EB29AB-2658-486E-B830-094E72319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482" y="5711202"/>
            <a:ext cx="9525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C9F0C-936F-4905-8A44-A5FBC4E99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482" y="2476500"/>
            <a:ext cx="952500" cy="952500"/>
          </a:xfrm>
          <a:prstGeom prst="rect">
            <a:avLst/>
          </a:prstGeom>
        </p:spPr>
      </p:pic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FB46291D-4F1E-4521-8B45-559DE8A48389}"/>
              </a:ext>
            </a:extLst>
          </p:cNvPr>
          <p:cNvSpPr/>
          <p:nvPr/>
        </p:nvSpPr>
        <p:spPr>
          <a:xfrm>
            <a:off x="2551814" y="3605682"/>
            <a:ext cx="1424762" cy="85060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CCB4DBB0-ED88-4084-8CD1-1D2FC67E45AA}"/>
              </a:ext>
            </a:extLst>
          </p:cNvPr>
          <p:cNvSpPr/>
          <p:nvPr/>
        </p:nvSpPr>
        <p:spPr>
          <a:xfrm>
            <a:off x="4327451" y="2476499"/>
            <a:ext cx="3710763" cy="302053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Color Histogram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paratus SIL" panose="00000400000000000000" pitchFamily="2" charset="0"/>
              <a:ea typeface="Apparatus SIL" panose="00000400000000000000" pitchFamily="2" charset="0"/>
              <a:cs typeface="Symbol" panose="05050102010706020507" pitchFamily="18" charset="2"/>
            </a:endParaRP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Hu Moments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paratus SIL" panose="00000400000000000000" pitchFamily="2" charset="0"/>
              <a:ea typeface="Apparatus SIL" panose="00000400000000000000" pitchFamily="2" charset="0"/>
              <a:cs typeface="Symbol" panose="05050102010706020507" pitchFamily="18" charset="2"/>
            </a:endParaRPr>
          </a:p>
          <a:p>
            <a:pPr algn="ctr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Haralick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 Textures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paratus SIL" panose="00000400000000000000" pitchFamily="2" charset="0"/>
              <a:ea typeface="Apparatus SIL" panose="00000400000000000000" pitchFamily="2" charset="0"/>
              <a:cs typeface="Symbol" panose="05050102010706020507" pitchFamily="18" charset="2"/>
            </a:endParaRPr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A6F87D1C-B907-4E35-8097-786ACAE770A9}"/>
              </a:ext>
            </a:extLst>
          </p:cNvPr>
          <p:cNvSpPr/>
          <p:nvPr/>
        </p:nvSpPr>
        <p:spPr>
          <a:xfrm>
            <a:off x="8389089" y="3605682"/>
            <a:ext cx="1424762" cy="85060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B3928E-EF52-46D9-ADE4-9B61C20917EF}"/>
              </a:ext>
            </a:extLst>
          </p:cNvPr>
          <p:cNvGrpSpPr/>
          <p:nvPr/>
        </p:nvGrpSpPr>
        <p:grpSpPr>
          <a:xfrm>
            <a:off x="9813851" y="3058105"/>
            <a:ext cx="1945758" cy="1945758"/>
            <a:chOff x="9813851" y="3058105"/>
            <a:chExt cx="1945758" cy="1945758"/>
          </a:xfrm>
        </p:grpSpPr>
        <p:pic>
          <p:nvPicPr>
            <p:cNvPr id="22530" name="Picture 2" descr="File icon - Free download on Iconfinder">
              <a:extLst>
                <a:ext uri="{FF2B5EF4-FFF2-40B4-BE49-F238E27FC236}">
                  <a16:creationId xmlns:a16="http://schemas.microsoft.com/office/drawing/2014/main" id="{39A70B55-38D4-4FC2-82F9-013B65558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851" y="3058105"/>
              <a:ext cx="1945758" cy="1945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6351BE-6407-46C5-BDE3-5AE95C287A01}"/>
                </a:ext>
              </a:extLst>
            </p:cNvPr>
            <p:cNvSpPr txBox="1"/>
            <p:nvPr/>
          </p:nvSpPr>
          <p:spPr>
            <a:xfrm>
              <a:off x="10427803" y="3749670"/>
              <a:ext cx="100219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.H5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99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EBB0-C3A5-4A08-9E44-8CDDF882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phase </a:t>
            </a:r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A6F87D1C-B907-4E35-8097-786ACAE770A9}"/>
              </a:ext>
            </a:extLst>
          </p:cNvPr>
          <p:cNvSpPr/>
          <p:nvPr/>
        </p:nvSpPr>
        <p:spPr>
          <a:xfrm>
            <a:off x="2902688" y="3605682"/>
            <a:ext cx="1424762" cy="85060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B3928E-EF52-46D9-ADE4-9B61C20917EF}"/>
              </a:ext>
            </a:extLst>
          </p:cNvPr>
          <p:cNvGrpSpPr/>
          <p:nvPr/>
        </p:nvGrpSpPr>
        <p:grpSpPr>
          <a:xfrm>
            <a:off x="820479" y="3058105"/>
            <a:ext cx="1945758" cy="1945758"/>
            <a:chOff x="9813851" y="3058105"/>
            <a:chExt cx="1945758" cy="1945758"/>
          </a:xfrm>
        </p:grpSpPr>
        <p:pic>
          <p:nvPicPr>
            <p:cNvPr id="22530" name="Picture 2" descr="File icon - Free download on Iconfinder">
              <a:extLst>
                <a:ext uri="{FF2B5EF4-FFF2-40B4-BE49-F238E27FC236}">
                  <a16:creationId xmlns:a16="http://schemas.microsoft.com/office/drawing/2014/main" id="{39A70B55-38D4-4FC2-82F9-013B65558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851" y="3058105"/>
              <a:ext cx="1945758" cy="1945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6351BE-6407-46C5-BDE3-5AE95C287A01}"/>
                </a:ext>
              </a:extLst>
            </p:cNvPr>
            <p:cNvSpPr txBox="1"/>
            <p:nvPr/>
          </p:nvSpPr>
          <p:spPr>
            <a:xfrm>
              <a:off x="10427803" y="3749670"/>
              <a:ext cx="100219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.H5</a:t>
              </a:r>
            </a:p>
          </p:txBody>
        </p:sp>
      </p:grp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951D4B83-FEE8-43B6-8E23-8F71FAACA6C0}"/>
              </a:ext>
            </a:extLst>
          </p:cNvPr>
          <p:cNvSpPr/>
          <p:nvPr/>
        </p:nvSpPr>
        <p:spPr>
          <a:xfrm>
            <a:off x="4463901" y="3031787"/>
            <a:ext cx="3710763" cy="1998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NAÏVE BAYES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(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viện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 scikit-learn)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paratus SIL" panose="00000400000000000000" pitchFamily="2" charset="0"/>
              <a:ea typeface="Apparatus SIL" panose="00000400000000000000" pitchFamily="2" charset="0"/>
              <a:cs typeface="Symbol" panose="05050102010706020507" pitchFamily="18" charset="2"/>
            </a:endParaRPr>
          </a:p>
        </p:txBody>
      </p:sp>
      <p:sp>
        <p:nvSpPr>
          <p:cNvPr id="18" name="Arrow: Notched Right 17">
            <a:extLst>
              <a:ext uri="{FF2B5EF4-FFF2-40B4-BE49-F238E27FC236}">
                <a16:creationId xmlns:a16="http://schemas.microsoft.com/office/drawing/2014/main" id="{E4C65855-77AF-4417-A7B0-5E2EAB25DD30}"/>
              </a:ext>
            </a:extLst>
          </p:cNvPr>
          <p:cNvSpPr/>
          <p:nvPr/>
        </p:nvSpPr>
        <p:spPr>
          <a:xfrm>
            <a:off x="8311115" y="3605682"/>
            <a:ext cx="1424762" cy="85060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4C9CE2-1A75-49DE-9C97-47ACA943BE8B}"/>
              </a:ext>
            </a:extLst>
          </p:cNvPr>
          <p:cNvGrpSpPr/>
          <p:nvPr/>
        </p:nvGrpSpPr>
        <p:grpSpPr>
          <a:xfrm>
            <a:off x="9735877" y="3031787"/>
            <a:ext cx="1945758" cy="1945758"/>
            <a:chOff x="9813851" y="3058105"/>
            <a:chExt cx="1945758" cy="1945758"/>
          </a:xfrm>
        </p:grpSpPr>
        <p:pic>
          <p:nvPicPr>
            <p:cNvPr id="20" name="Picture 2" descr="File icon - Free download on Iconfinder">
              <a:extLst>
                <a:ext uri="{FF2B5EF4-FFF2-40B4-BE49-F238E27FC236}">
                  <a16:creationId xmlns:a16="http://schemas.microsoft.com/office/drawing/2014/main" id="{225F0F9B-451D-4436-8AF5-9EE43A455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851" y="3058105"/>
              <a:ext cx="1945758" cy="1945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A32BAA-368E-4B3E-AEEE-33C6F9B3F9B5}"/>
                </a:ext>
              </a:extLst>
            </p:cNvPr>
            <p:cNvSpPr txBox="1"/>
            <p:nvPr/>
          </p:nvSpPr>
          <p:spPr>
            <a:xfrm>
              <a:off x="10158915" y="3707818"/>
              <a:ext cx="13532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047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EBB0-C3A5-4A08-9E44-8CDDF882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phase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4C9CE2-1A75-49DE-9C97-47ACA943BE8B}"/>
              </a:ext>
            </a:extLst>
          </p:cNvPr>
          <p:cNvGrpSpPr/>
          <p:nvPr/>
        </p:nvGrpSpPr>
        <p:grpSpPr>
          <a:xfrm>
            <a:off x="4436247" y="3071914"/>
            <a:ext cx="1945758" cy="1945758"/>
            <a:chOff x="9813851" y="3058105"/>
            <a:chExt cx="1945758" cy="1945758"/>
          </a:xfrm>
        </p:grpSpPr>
        <p:pic>
          <p:nvPicPr>
            <p:cNvPr id="20" name="Picture 2" descr="File icon - Free download on Iconfinder">
              <a:extLst>
                <a:ext uri="{FF2B5EF4-FFF2-40B4-BE49-F238E27FC236}">
                  <a16:creationId xmlns:a16="http://schemas.microsoft.com/office/drawing/2014/main" id="{225F0F9B-451D-4436-8AF5-9EE43A455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851" y="3058105"/>
              <a:ext cx="1945758" cy="1945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A32BAA-368E-4B3E-AEEE-33C6F9B3F9B5}"/>
                </a:ext>
              </a:extLst>
            </p:cNvPr>
            <p:cNvSpPr txBox="1"/>
            <p:nvPr/>
          </p:nvSpPr>
          <p:spPr>
            <a:xfrm>
              <a:off x="10158915" y="3707818"/>
              <a:ext cx="13532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model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31B844-8AD4-46E1-86FE-24C26F7E0A25}"/>
              </a:ext>
            </a:extLst>
          </p:cNvPr>
          <p:cNvGrpSpPr/>
          <p:nvPr/>
        </p:nvGrpSpPr>
        <p:grpSpPr>
          <a:xfrm>
            <a:off x="1251678" y="3106815"/>
            <a:ext cx="1945758" cy="1945758"/>
            <a:chOff x="9813851" y="3058105"/>
            <a:chExt cx="1945758" cy="1945758"/>
          </a:xfrm>
        </p:grpSpPr>
        <p:pic>
          <p:nvPicPr>
            <p:cNvPr id="13" name="Picture 2" descr="File icon - Free download on Iconfinder">
              <a:extLst>
                <a:ext uri="{FF2B5EF4-FFF2-40B4-BE49-F238E27FC236}">
                  <a16:creationId xmlns:a16="http://schemas.microsoft.com/office/drawing/2014/main" id="{7EB2B7AC-2A99-4FB5-B4CA-992F7F73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851" y="3058105"/>
              <a:ext cx="1945758" cy="1945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E3F204-5AA5-4449-B167-A75AF5805F8A}"/>
                </a:ext>
              </a:extLst>
            </p:cNvPr>
            <p:cNvSpPr txBox="1"/>
            <p:nvPr/>
          </p:nvSpPr>
          <p:spPr>
            <a:xfrm>
              <a:off x="10340934" y="3734417"/>
              <a:ext cx="8915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test</a:t>
              </a:r>
            </a:p>
          </p:txBody>
        </p:sp>
      </p:grpSp>
      <p:sp>
        <p:nvSpPr>
          <p:cNvPr id="23" name="Arrow: Notched Right 22">
            <a:extLst>
              <a:ext uri="{FF2B5EF4-FFF2-40B4-BE49-F238E27FC236}">
                <a16:creationId xmlns:a16="http://schemas.microsoft.com/office/drawing/2014/main" id="{6E96BB69-9979-4C2A-A566-F3A40E122A3A}"/>
              </a:ext>
            </a:extLst>
          </p:cNvPr>
          <p:cNvSpPr/>
          <p:nvPr/>
        </p:nvSpPr>
        <p:spPr>
          <a:xfrm>
            <a:off x="3184017" y="3680990"/>
            <a:ext cx="1424762" cy="85060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3D382AC2-66D5-4984-8F18-D7F286D28321}"/>
              </a:ext>
            </a:extLst>
          </p:cNvPr>
          <p:cNvSpPr/>
          <p:nvPr/>
        </p:nvSpPr>
        <p:spPr>
          <a:xfrm>
            <a:off x="6382005" y="3721627"/>
            <a:ext cx="1427726" cy="93510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Diagonal Corners Rounded 23">
            <a:extLst>
              <a:ext uri="{FF2B5EF4-FFF2-40B4-BE49-F238E27FC236}">
                <a16:creationId xmlns:a16="http://schemas.microsoft.com/office/drawing/2014/main" id="{A442DA41-C9F6-4D94-A074-8AE53B17A1FB}"/>
              </a:ext>
            </a:extLst>
          </p:cNvPr>
          <p:cNvSpPr/>
          <p:nvPr/>
        </p:nvSpPr>
        <p:spPr>
          <a:xfrm>
            <a:off x="8057169" y="3593140"/>
            <a:ext cx="3022536" cy="109503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aratus SIL" panose="00000400000000000000" pitchFamily="2" charset="0"/>
                <a:ea typeface="Apparatus SIL" panose="00000400000000000000" pitchFamily="2" charset="0"/>
                <a:cs typeface="Times New Roman" panose="02020603050405020304" pitchFamily="18" charset="0"/>
              </a:rPr>
              <a:t>quả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paratus SIL" panose="00000400000000000000" pitchFamily="2" charset="0"/>
              <a:ea typeface="Apparatus SIL" panose="00000400000000000000" pitchFamily="2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9303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EBB0-C3A5-4A08-9E44-8CDDF882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86CCBC-BD2C-4CA8-8FF6-82C60026E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37400" y="1424947"/>
            <a:ext cx="2131695" cy="2136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31C37-EF42-4D35-9533-E26547B5C0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59957" y="1424947"/>
            <a:ext cx="2160905" cy="2135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6F77E8-14CF-4602-A9F9-BA31A8DEDB3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21525" y="3925256"/>
            <a:ext cx="2147570" cy="21164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F23592-3B7B-4EC2-BE55-C01E427D245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09314" y="3945893"/>
            <a:ext cx="2115185" cy="2075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3F025A-EF5E-4FF9-81BE-43765474048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39963" y="1645765"/>
            <a:ext cx="5030958" cy="43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09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1125-30AE-3C45-B52B-C138D0FF19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VN" dirty="0"/>
              <a:t>hank you</a:t>
            </a:r>
            <a:br>
              <a:rPr lang="en-VN" dirty="0"/>
            </a:br>
            <a:r>
              <a:rPr lang="en-VN" dirty="0"/>
              <a:t>for listening!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65FB6-EA1D-704D-B2FE-E127345E1B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</a:t>
            </a:r>
            <a:r>
              <a:rPr lang="en-VN" dirty="0"/>
              <a:t>guyen gia khiem</a:t>
            </a:r>
          </a:p>
          <a:p>
            <a:r>
              <a:rPr lang="en-US" dirty="0"/>
              <a:t>T</a:t>
            </a:r>
            <a:r>
              <a:rPr lang="en-VN" dirty="0"/>
              <a:t>hai quang nguyen</a:t>
            </a:r>
          </a:p>
        </p:txBody>
      </p:sp>
    </p:spTree>
    <p:extLst>
      <p:ext uri="{BB962C8B-B14F-4D97-AF65-F5344CB8AC3E}">
        <p14:creationId xmlns:p14="http://schemas.microsoft.com/office/powerpoint/2010/main" val="1769643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GAUSSIAN </a:t>
            </a:r>
            <a:r>
              <a:rPr lang="en-US" dirty="0" err="1"/>
              <a:t>naï</a:t>
            </a:r>
            <a:r>
              <a:rPr lang="en-VN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6B38F3-D8C1-4444-B975-C9CD6D014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Sử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dụng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khi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dữ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liệu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là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biễn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ngẫu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nhiên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liên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tục</a:t>
                </a:r>
                <a:endParaRPr lang="en-US" dirty="0">
                  <a:latin typeface="Apparatus SIL" pitchFamily="2" charset="0"/>
                  <a:ea typeface="Apparatus SIL" pitchFamily="2" charset="0"/>
                </a:endParaRPr>
              </a:p>
              <a:p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Công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thức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tính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Apparatus SIL" pitchFamily="2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  <a:ea typeface="Apparatus SIL" pitchFamily="2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Apparatus SIL" pitchFamily="2" charset="0"/>
                      </a:rPr>
                      <m:t>𝑥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  <a:ea typeface="Apparatus SIL" pitchFamily="2" charset="0"/>
                      </a:rPr>
                      <m:t>𝑖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Apparatus SIL" pitchFamily="2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Apparatus SIL" pitchFamily="2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Apparatus SIL" pitchFamily="2" charset="0"/>
                      </a:rPr>
                      <m:t>) </m:t>
                    </m:r>
                  </m:oMath>
                </a14:m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:</a:t>
                </a:r>
              </a:p>
              <a:p>
                <a:endParaRPr lang="en-US" dirty="0">
                  <a:latin typeface="Apparatus SIL" pitchFamily="2" charset="0"/>
                  <a:ea typeface="Apparatus SIL" pitchFamily="2" charset="0"/>
                </a:endParaRPr>
              </a:p>
              <a:p>
                <a:endParaRPr lang="en-US" dirty="0">
                  <a:latin typeface="Apparatus SIL" pitchFamily="2" charset="0"/>
                  <a:ea typeface="Apparatus SIL" pitchFamily="2" charset="0"/>
                </a:endParaRPr>
              </a:p>
              <a:p>
                <a:endParaRPr lang="en-US" dirty="0">
                  <a:latin typeface="Apparatus SIL" pitchFamily="2" charset="0"/>
                  <a:ea typeface="Apparatus SIL" pitchFamily="2" charset="0"/>
                </a:endParaRPr>
              </a:p>
              <a:p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Với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:</a:t>
                </a:r>
              </a:p>
              <a:p>
                <a:endParaRPr lang="en-VN" dirty="0">
                  <a:latin typeface="Apparatus SIL" pitchFamily="2" charset="0"/>
                  <a:ea typeface="Apparatus SIL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6B38F3-D8C1-4444-B975-C9CD6D014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39" t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EAD16-C7E5-5144-995B-6DA39FCA4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149756"/>
              </p:ext>
            </p:extLst>
          </p:nvPr>
        </p:nvGraphicFramePr>
        <p:xfrm>
          <a:off x="2942042" y="3184800"/>
          <a:ext cx="5986640" cy="897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4" imgW="3301920" imgH="495000" progId="Equation.DSMT4">
                  <p:embed/>
                </p:oleObj>
              </mc:Choice>
              <mc:Fallback>
                <p:oleObj name="Equation" r:id="rId4" imgW="3301920" imgH="4950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9559697-3FFA-418C-8177-3E96906610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2042" y="3184800"/>
                        <a:ext cx="5986640" cy="897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2990A-B258-EB4E-AD61-52F96FE889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212293"/>
              </p:ext>
            </p:extLst>
          </p:nvPr>
        </p:nvGraphicFramePr>
        <p:xfrm>
          <a:off x="2942042" y="4775653"/>
          <a:ext cx="3815018" cy="910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6" imgW="1968480" imgH="469800" progId="Equation.DSMT4">
                  <p:embed/>
                </p:oleObj>
              </mc:Choice>
              <mc:Fallback>
                <p:oleObj name="Equation" r:id="rId6" imgW="1968480" imgH="469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7EC7340-DBAD-4C54-B1C4-9B70E4E56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42042" y="4775653"/>
                        <a:ext cx="3815018" cy="910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338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Multinominal </a:t>
            </a:r>
            <a:r>
              <a:rPr lang="en-US" dirty="0" err="1"/>
              <a:t>naï</a:t>
            </a:r>
            <a:r>
              <a:rPr lang="en-VN" dirty="0"/>
              <a:t>ve bayes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6B38F3-D8C1-4444-B975-C9CD6D014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Sử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dụng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chủ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yếu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trong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việc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phân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loại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văn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bản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sử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dụng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“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Túi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từ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”.</a:t>
                </a:r>
              </a:p>
              <a:p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Thành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phần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thứ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i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trong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túi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từ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có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giá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trị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bằng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số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lần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xuất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hiện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của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nó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.</a:t>
                </a:r>
              </a:p>
              <a:p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Công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thức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tính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Apparatus SIL" pitchFamily="2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  <a:ea typeface="Apparatus SIL" pitchFamily="2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Apparatus SIL" pitchFamily="2" charset="0"/>
                      </a:rPr>
                      <m:t>𝑥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  <a:ea typeface="Apparatus SIL" pitchFamily="2" charset="0"/>
                      </a:rPr>
                      <m:t>𝑖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Apparatus SIL" pitchFamily="2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  <a:ea typeface="Apparatus SIL" pitchFamily="2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Apparatus SIL" pitchFamily="2" charset="0"/>
                      </a:rPr>
                      <m:t>):</m:t>
                    </m:r>
                  </m:oMath>
                </a14:m>
                <a:endParaRPr lang="en-US" dirty="0">
                  <a:latin typeface="Apparatus SIL" pitchFamily="2" charset="0"/>
                  <a:ea typeface="Apparatus SIL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6B38F3-D8C1-4444-B975-C9CD6D014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39" t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6888196-0BB9-BA45-88AE-8B85C05861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5678" y="4645200"/>
          <a:ext cx="2438900" cy="863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4" imgW="1218960" imgH="431640" progId="Equation.DSMT4">
                  <p:embed/>
                </p:oleObj>
              </mc:Choice>
              <mc:Fallback>
                <p:oleObj name="Equation" r:id="rId4" imgW="1218960" imgH="43164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6888196-0BB9-BA45-88AE-8B85C05861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5678" y="4645200"/>
                        <a:ext cx="2438900" cy="863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95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Multinominal </a:t>
            </a:r>
            <a:r>
              <a:rPr lang="en-US" dirty="0" err="1"/>
              <a:t>naï</a:t>
            </a:r>
            <a:r>
              <a:rPr lang="en-VN" dirty="0"/>
              <a:t>ve bayes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38F3-D8C1-4444-B975-C9CD6D01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pparatus SIL" pitchFamily="2" charset="0"/>
                <a:ea typeface="Apparatus SIL" pitchFamily="2" charset="0"/>
              </a:rPr>
              <a:t>Nếu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có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một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từ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mới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không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xuất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hiện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sẽ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dẫn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đến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kết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quả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bằng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0 -&gt; Zero frequency</a:t>
            </a:r>
          </a:p>
          <a:p>
            <a:r>
              <a:rPr lang="en-US" i="1" dirty="0" err="1">
                <a:latin typeface="Apparatus SIL" pitchFamily="2" charset="0"/>
                <a:ea typeface="Apparatus SIL" pitchFamily="2" charset="0"/>
              </a:rPr>
              <a:t>Phương</a:t>
            </a:r>
            <a:r>
              <a:rPr lang="en-US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i="1" dirty="0" err="1">
                <a:latin typeface="Apparatus SIL" pitchFamily="2" charset="0"/>
                <a:ea typeface="Apparatus SIL" pitchFamily="2" charset="0"/>
              </a:rPr>
              <a:t>pháp</a:t>
            </a:r>
            <a:r>
              <a:rPr lang="en-US" i="1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b="1" i="1" dirty="0">
                <a:latin typeface="Apparatus SIL" pitchFamily="2" charset="0"/>
                <a:ea typeface="Apparatus SIL" pitchFamily="2" charset="0"/>
              </a:rPr>
              <a:t>Laplace Smoothing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:</a:t>
            </a:r>
          </a:p>
          <a:p>
            <a:endParaRPr lang="en-US" dirty="0">
              <a:latin typeface="Apparatus SIL" pitchFamily="2" charset="0"/>
              <a:ea typeface="Apparatus SIL" pitchFamily="2" charset="0"/>
            </a:endParaRPr>
          </a:p>
          <a:p>
            <a:endParaRPr lang="en-US" dirty="0">
              <a:latin typeface="Apparatus SIL" pitchFamily="2" charset="0"/>
              <a:ea typeface="Apparatus SIL" pitchFamily="2" charset="0"/>
            </a:endParaRPr>
          </a:p>
          <a:p>
            <a:r>
              <a:rPr lang="en-US" dirty="0" err="1">
                <a:latin typeface="Apparatus SIL" pitchFamily="2" charset="0"/>
                <a:ea typeface="Apparatus SIL" pitchFamily="2" charset="0"/>
              </a:rPr>
              <a:t>Với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: α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là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một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số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dương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(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thường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bằng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1),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mẫu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số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cộng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với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dα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để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tổng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xác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suất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</a:t>
            </a:r>
            <a:r>
              <a:rPr lang="en-US" dirty="0" err="1">
                <a:latin typeface="Apparatus SIL" pitchFamily="2" charset="0"/>
                <a:ea typeface="Apparatus SIL" pitchFamily="2" charset="0"/>
              </a:rPr>
              <a:t>bằng</a:t>
            </a:r>
            <a:r>
              <a:rPr lang="en-US" dirty="0">
                <a:latin typeface="Apparatus SIL" pitchFamily="2" charset="0"/>
                <a:ea typeface="Apparatus SIL" pitchFamily="2" charset="0"/>
              </a:rPr>
              <a:t> 1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B49D491-F7A9-FA4F-A949-6C04A2EB3A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517336"/>
              </p:ext>
            </p:extLst>
          </p:nvPr>
        </p:nvGraphicFramePr>
        <p:xfrm>
          <a:off x="4921956" y="2931255"/>
          <a:ext cx="2012244" cy="1006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tion" r:id="rId3" imgW="863280" imgH="431640" progId="Equation.DSMT4">
                  <p:embed/>
                </p:oleObj>
              </mc:Choice>
              <mc:Fallback>
                <p:oleObj name="Equation" r:id="rId3" imgW="863280" imgH="43164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E63E828-2815-4FA1-98FF-50A009F89F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1956" y="2931255"/>
                        <a:ext cx="2012244" cy="1006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456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BERnoulli </a:t>
            </a:r>
            <a:r>
              <a:rPr lang="en-US" dirty="0" err="1"/>
              <a:t>naï</a:t>
            </a:r>
            <a:r>
              <a:rPr lang="en-VN" dirty="0"/>
              <a:t>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6B38F3-D8C1-4444-B975-C9CD6D014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Dữ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liệu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là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nhị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phân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(0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và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1)</a:t>
                </a:r>
              </a:p>
              <a:p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Chỉ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quan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tâm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tới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sự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có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mặt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của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từ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trong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văn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bản</a:t>
                </a:r>
                <a:endParaRPr lang="en-US" dirty="0">
                  <a:latin typeface="Apparatus SIL" pitchFamily="2" charset="0"/>
                  <a:ea typeface="Apparatus SIL" pitchFamily="2" charset="0"/>
                </a:endParaRPr>
              </a:p>
              <a:p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Công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thức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:r>
                  <a:rPr lang="en-US" dirty="0" err="1">
                    <a:latin typeface="Apparatus SIL" pitchFamily="2" charset="0"/>
                    <a:ea typeface="Apparatus SIL" pitchFamily="2" charset="0"/>
                  </a:rPr>
                  <a:t>tính</a:t>
                </a:r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Apparatus SIL" pitchFamily="2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  <a:ea typeface="Apparatus SIL" pitchFamily="2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Apparatus SIL" pitchFamily="2" charset="0"/>
                      </a:rPr>
                      <m:t>𝑥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  <a:ea typeface="Apparatus SIL" pitchFamily="2" charset="0"/>
                      </a:rPr>
                      <m:t>𝑖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Apparatus SIL" pitchFamily="2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Apparatus SIL" pitchFamily="2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Apparatus SIL" pitchFamily="2" charset="0"/>
                      </a:rPr>
                      <m:t>) </m:t>
                    </m:r>
                  </m:oMath>
                </a14:m>
                <a:r>
                  <a:rPr lang="en-US" dirty="0">
                    <a:latin typeface="Apparatus SIL" pitchFamily="2" charset="0"/>
                    <a:ea typeface="Apparatus SIL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6B38F3-D8C1-4444-B975-C9CD6D014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39" t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29C337-2FD4-7E4A-BBC8-45C42FF20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301336"/>
              </p:ext>
            </p:extLst>
          </p:nvPr>
        </p:nvGraphicFramePr>
        <p:xfrm>
          <a:off x="2998066" y="3540813"/>
          <a:ext cx="5861729" cy="70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4" imgW="2019240" imgH="241200" progId="Equation.DSMT4">
                  <p:embed/>
                </p:oleObj>
              </mc:Choice>
              <mc:Fallback>
                <p:oleObj name="Equation" r:id="rId4" imgW="2019240" imgH="2412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A581A41-EAC8-4A42-B42B-0B881FB54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8066" y="3540813"/>
                        <a:ext cx="5861729" cy="700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571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gaussian </a:t>
            </a:r>
            <a:r>
              <a:rPr lang="en-US" dirty="0" err="1"/>
              <a:t>naï</a:t>
            </a:r>
            <a:r>
              <a:rPr lang="en-VN" dirty="0"/>
              <a:t>ve bayes</a:t>
            </a:r>
            <a:br>
              <a:rPr lang="en-VN" dirty="0"/>
            </a:br>
            <a:r>
              <a:rPr lang="en-V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38F3-D8C1-4444-B975-C9CD6D01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Troll 2?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E4C67-5B6D-A14E-BC1F-4215F4C14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82" r="20272"/>
          <a:stretch/>
        </p:blipFill>
        <p:spPr>
          <a:xfrm>
            <a:off x="3685021" y="2903838"/>
            <a:ext cx="4821958" cy="32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FD8-777E-364C-8AE7-99794292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gaussian </a:t>
            </a:r>
            <a:r>
              <a:rPr lang="en-US" dirty="0" err="1"/>
              <a:t>naï</a:t>
            </a:r>
            <a:r>
              <a:rPr lang="en-VN" dirty="0"/>
              <a:t>ve bayes</a:t>
            </a:r>
            <a:br>
              <a:rPr lang="en-VN" dirty="0"/>
            </a:br>
            <a:r>
              <a:rPr lang="en-V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38F3-D8C1-4444-B975-C9CD6D01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F753A-49FF-CF48-A86C-59F153F0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42" y="2709458"/>
            <a:ext cx="5134515" cy="360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9227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{9EDCE7FA-2198-B54F-A416-6A5CA0D3841A}tf10001071</Template>
  <TotalTime>289</TotalTime>
  <Words>1438</Words>
  <Application>Microsoft Office PowerPoint</Application>
  <PresentationFormat>Widescreen</PresentationFormat>
  <Paragraphs>144</Paragraphs>
  <Slides>34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Apparatus SIL</vt:lpstr>
      <vt:lpstr>Arial</vt:lpstr>
      <vt:lpstr>Calibri</vt:lpstr>
      <vt:lpstr>Cambria Math</vt:lpstr>
      <vt:lpstr>Gill Sans MT</vt:lpstr>
      <vt:lpstr>Impact</vt:lpstr>
      <vt:lpstr>Roboto</vt:lpstr>
      <vt:lpstr>VNR12</vt:lpstr>
      <vt:lpstr>Badge</vt:lpstr>
      <vt:lpstr>Equation</vt:lpstr>
      <vt:lpstr>naïve bayes Classifier</vt:lpstr>
      <vt:lpstr>naïve bayes Classifier  definitiON</vt:lpstr>
      <vt:lpstr>Typical distributions used in NBC</vt:lpstr>
      <vt:lpstr>GAUSSIAN naïve bayes</vt:lpstr>
      <vt:lpstr>Multinominal naïve bayes</vt:lpstr>
      <vt:lpstr>Multinominal naïve bayes </vt:lpstr>
      <vt:lpstr>BERnoulli naïve bayes</vt:lpstr>
      <vt:lpstr>gaussian naïve bayes example</vt:lpstr>
      <vt:lpstr>gaussian naïve bayes example</vt:lpstr>
      <vt:lpstr>gaussian naïve bayes example</vt:lpstr>
      <vt:lpstr>gaussian naïve bayes example</vt:lpstr>
      <vt:lpstr>Illustrate nbc with multinominal naïve bayes</vt:lpstr>
      <vt:lpstr>Illustrate nbc with multinominal naïve bayes</vt:lpstr>
      <vt:lpstr>Illustrate nbc with multinominal naïve bayes</vt:lpstr>
      <vt:lpstr>Illustrate nbc with multinominal naïve bayes</vt:lpstr>
      <vt:lpstr>Using scikit-learn library</vt:lpstr>
      <vt:lpstr>result</vt:lpstr>
      <vt:lpstr>Naïve bayes classifier advantages</vt:lpstr>
      <vt:lpstr>Naïve bayes classifier disadvantages</vt:lpstr>
      <vt:lpstr>5 applications of  naïve bayes algorithm</vt:lpstr>
      <vt:lpstr>5 applications of  naïve bayes algorithm</vt:lpstr>
      <vt:lpstr>5 applications of  naïve bayes algorithm</vt:lpstr>
      <vt:lpstr>5 applications of  naïve bayes algorithm</vt:lpstr>
      <vt:lpstr>5 applications of  naïve bayes algorithm</vt:lpstr>
      <vt:lpstr>5 applications of  naïve bayes algorithm</vt:lpstr>
      <vt:lpstr>implementation process</vt:lpstr>
      <vt:lpstr>Directory and Library Structure </vt:lpstr>
      <vt:lpstr>Dataset preparation</vt:lpstr>
      <vt:lpstr>Dataset preparation</vt:lpstr>
      <vt:lpstr>Features Extraction</vt:lpstr>
      <vt:lpstr>Training phase </vt:lpstr>
      <vt:lpstr>Test phase </vt:lpstr>
      <vt:lpstr>Result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naïve bayes Classifier</dc:title>
  <dc:creator>Nguyen Thai Quang</dc:creator>
  <cp:lastModifiedBy>Khiêm Nguyễn Gia</cp:lastModifiedBy>
  <cp:revision>41</cp:revision>
  <dcterms:created xsi:type="dcterms:W3CDTF">2020-11-09T15:43:32Z</dcterms:created>
  <dcterms:modified xsi:type="dcterms:W3CDTF">2020-11-23T03:18:56Z</dcterms:modified>
</cp:coreProperties>
</file>